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4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41.png" ContentType="image/png"/>
  <Override PartName="/ppt/media/image36.png" ContentType="image/png"/>
  <Override PartName="/ppt/media/image32.png" ContentType="image/png"/>
  <Override PartName="/ppt/media/image30.png" ContentType="image/png"/>
  <Override PartName="/ppt/media/image27.png" ContentType="image/png"/>
  <Override PartName="/ppt/media/image26.png" ContentType="image/png"/>
  <Override PartName="/ppt/media/image38.png" ContentType="image/png"/>
  <Override PartName="/ppt/media/image33.png" ContentType="image/png"/>
  <Override PartName="/ppt/media/image25.png" ContentType="image/png"/>
  <Override PartName="/ppt/media/image28.png" ContentType="image/png"/>
  <Override PartName="/ppt/media/image37.png" ContentType="image/png"/>
  <Override PartName="/ppt/media/image22.png" ContentType="image/png"/>
  <Override PartName="/ppt/media/image31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23.png" ContentType="image/png"/>
  <Override PartName="/ppt/media/image39.png" ContentType="image/png"/>
  <Override PartName="/ppt/media/image35.png" ContentType="image/png"/>
  <Override PartName="/ppt/media/image12.png" ContentType="image/png"/>
  <Override PartName="/ppt/media/image10.png" ContentType="image/png"/>
  <Override PartName="/ppt/media/image15.png" ContentType="image/png"/>
  <Override PartName="/ppt/media/image9.png" ContentType="image/png"/>
  <Override PartName="/ppt/media/image40.png" ContentType="image/png"/>
  <Override PartName="/ppt/media/image8.png" ContentType="image/png"/>
  <Override PartName="/ppt/media/image29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5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5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5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5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69B74E1E-D537-4AF8-803B-D2A22B52079C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5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2700CC42-F81E-47F2-A0FB-665A33486659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7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4376AC52-5FF8-47BC-9575-8E31CDE7F997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9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10DBF1A1-0FC4-40B6-887B-C33AB57A7EEC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1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809182C2-4E3D-497F-B5FC-6A86FA94E99F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3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E5FCCA92-51F4-4454-9B44-13A861DFDF49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5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FBC1227D-5611-46AE-983A-B7232BB7681A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7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7DC5CACD-E9ED-48E6-9418-5252F81E6C91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9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904C477F-BEC9-4404-9B99-8806951D9AF5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560" cy="4703760"/>
          </a:xfrm>
          <a:prstGeom prst="rect">
            <a:avLst/>
          </a:prstGeom>
          <a:ln w="9360">
            <a:noFill/>
          </a:ln>
        </p:spPr>
      </p:pic>
      <p:pic>
        <p:nvPicPr>
          <p:cNvPr id="1" name="Picture 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560" cy="5142240"/>
          </a:xfrm>
          <a:prstGeom prst="rect">
            <a:avLst/>
          </a:prstGeom>
          <a:ln w="936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560" cy="4703760"/>
          </a:xfrm>
          <a:prstGeom prst="rect">
            <a:avLst/>
          </a:prstGeom>
          <a:ln w="9360"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5486400" y="0"/>
            <a:ext cx="3656160" cy="5142240"/>
          </a:xfrm>
          <a:prstGeom prst="rect">
            <a:avLst/>
          </a:prstGeom>
          <a:solidFill>
            <a:srgbClr val="363d43"/>
          </a:solidFill>
          <a:ln w="9360">
            <a:noFill/>
          </a:ln>
        </p:spPr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560" cy="4703760"/>
          </a:xfrm>
          <a:prstGeom prst="rect">
            <a:avLst/>
          </a:prstGeom>
          <a:ln w="936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560" cy="4703760"/>
          </a:xfrm>
          <a:prstGeom prst="rect">
            <a:avLst/>
          </a:prstGeom>
          <a:ln w="9360"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0" y="152280"/>
            <a:ext cx="9142560" cy="2265480"/>
          </a:xfrm>
          <a:prstGeom prst="rect">
            <a:avLst/>
          </a:prstGeom>
          <a:solidFill>
            <a:srgbClr val="424c53"/>
          </a:solidFill>
          <a:ln w="25560">
            <a:noFill/>
          </a:ln>
        </p:spPr>
      </p:sp>
      <p:sp>
        <p:nvSpPr>
          <p:cNvPr id="11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4" descr=""/>
          <p:cNvPicPr/>
          <p:nvPr/>
        </p:nvPicPr>
        <p:blipFill>
          <a:blip r:embed="rId1"/>
          <a:srcRect l="17868" t="0" r="17868" b="0"/>
          <a:stretch>
            <a:fillRect/>
          </a:stretch>
        </p:blipFill>
        <p:spPr>
          <a:xfrm>
            <a:off x="0" y="0"/>
            <a:ext cx="5394600" cy="5142240"/>
          </a:xfrm>
          <a:prstGeom prst="rect">
            <a:avLst/>
          </a:prstGeom>
          <a:ln>
            <a:noFill/>
          </a:ln>
        </p:spPr>
      </p:pic>
      <p:pic>
        <p:nvPicPr>
          <p:cNvPr id="157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58480" y="1047600"/>
            <a:ext cx="1522440" cy="2440800"/>
          </a:xfrm>
          <a:prstGeom prst="rect">
            <a:avLst/>
          </a:prstGeom>
          <a:ln>
            <a:noFill/>
          </a:ln>
        </p:spPr>
      </p:pic>
      <p:sp>
        <p:nvSpPr>
          <p:cNvPr id="158" name="CustomShape 1"/>
          <p:cNvSpPr/>
          <p:nvPr/>
        </p:nvSpPr>
        <p:spPr>
          <a:xfrm>
            <a:off x="5396040" y="0"/>
            <a:ext cx="88920" cy="5142240"/>
          </a:xfrm>
          <a:prstGeom prst="rect">
            <a:avLst/>
          </a:prstGeom>
          <a:solidFill>
            <a:srgbClr val="ed3645"/>
          </a:solidFill>
          <a:ln w="25560">
            <a:noFill/>
          </a:ln>
        </p:spPr>
      </p:sp>
      <p:sp>
        <p:nvSpPr>
          <p:cNvPr id="159" name="CustomShape 2"/>
          <p:cNvSpPr/>
          <p:nvPr/>
        </p:nvSpPr>
        <p:spPr>
          <a:xfrm>
            <a:off x="6417360" y="4201560"/>
            <a:ext cx="1854360" cy="255240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360">
            <a:noFill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000">
                <a:solidFill>
                  <a:srgbClr val="ffffff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60" name="CustomShape 3"/>
          <p:cNvSpPr/>
          <p:nvPr/>
        </p:nvSpPr>
        <p:spPr>
          <a:xfrm>
            <a:off x="431640" y="1959840"/>
            <a:ext cx="4570560" cy="228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alibri"/>
                <a:ea typeface="MS PGothic"/>
              </a:rPr>
              <a:t>IТ Образование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alibri"/>
                <a:ea typeface="MS PGothic"/>
              </a:rPr>
              <a:t>Для специалистов всех уровней!</a:t>
            </a:r>
            <a:endParaRPr/>
          </a:p>
        </p:txBody>
      </p:sp>
    </p:spTree>
  </p:cSld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914400" y="1645200"/>
            <a:ext cx="7995960" cy="155520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1000">
                <a:latin typeface="Arial"/>
              </a:rPr>
              <a:t>Не используйте функции setTimeout или setInterval для внесения визуальных изменений; вместо этого всегда пользуйтесь функцией requestAnimationFrame.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1000">
                <a:latin typeface="Arial"/>
              </a:rPr>
              <a:t>Перемещайте скрипты JavaScript, которые выполняются долго, за пределы основного потока в рабочие веб-процессы Web Worker.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1000">
                <a:latin typeface="Arial"/>
              </a:rPr>
              <a:t>Для внесения изменений в DOM-элементы за несколько кадров используйте микрозадачи.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1000">
                <a:latin typeface="Arial"/>
              </a:rPr>
              <a:t>Для оценки влияния JavaScript используйте шкалу времени и средство профилирования JavaScript из Chrome DevTools.</a:t>
            </a:r>
            <a:endParaRPr/>
          </a:p>
        </p:txBody>
      </p:sp>
      <p:sp>
        <p:nvSpPr>
          <p:cNvPr id="247" name="TextShape 2"/>
          <p:cNvSpPr txBox="1"/>
          <p:nvPr/>
        </p:nvSpPr>
        <p:spPr>
          <a:xfrm>
            <a:off x="1828800" y="457200"/>
            <a:ext cx="5414040" cy="433800"/>
          </a:xfrm>
          <a:prstGeom prst="rect">
            <a:avLst/>
          </a:prstGeom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400">
                <a:latin typeface="Arial"/>
              </a:rPr>
              <a:t>Оптимизация выполнения JavaScript</a:t>
            </a:r>
            <a:endParaRPr/>
          </a:p>
        </p:txBody>
      </p:sp>
    </p:spTree>
  </p:cSld>
  <p:transition>
    <p:wipe dir="l"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782280" y="1280160"/>
            <a:ext cx="7995960" cy="1555200"/>
          </a:xfrm>
          <a:prstGeom prst="rect">
            <a:avLst/>
          </a:prstGeom>
        </p:spPr>
        <p:txBody>
          <a:bodyPr lIns="90000" rIns="90000" tIns="45000" bIns="45000"/>
          <a:p>
            <a:pPr algn="ctr">
              <a:buSzPct val="45000"/>
              <a:buFont typeface="StarSymbol"/>
              <a:buChar char=""/>
            </a:pPr>
            <a:r>
              <a:rPr b="1" lang="en-US" sz="1000">
                <a:latin typeface="Arial"/>
              </a:rPr>
              <a:t>requestAnimationFrame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1000">
                <a:latin typeface="Arial"/>
              </a:rPr>
              <a:t>Когда на экране происходят визуальные изменения, свою работу нужно выполнять в подходящее время для браузера, а именно – в самом начале кадра. Единственным способом гарантировать выполнение кода JavaScript в начале кадра является использование функции requestAnimationFrame.</a:t>
            </a:r>
            <a:endParaRPr/>
          </a:p>
        </p:txBody>
      </p:sp>
      <p:sp>
        <p:nvSpPr>
          <p:cNvPr id="249" name="TextShape 2"/>
          <p:cNvSpPr txBox="1"/>
          <p:nvPr/>
        </p:nvSpPr>
        <p:spPr>
          <a:xfrm>
            <a:off x="1828800" y="457200"/>
            <a:ext cx="5414040" cy="433800"/>
          </a:xfrm>
          <a:prstGeom prst="rect">
            <a:avLst/>
          </a:prstGeom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400">
                <a:latin typeface="Arial"/>
              </a:rPr>
              <a:t>Оптимизация выполнения JavaScript</a:t>
            </a:r>
            <a:endParaRPr/>
          </a:p>
        </p:txBody>
      </p:sp>
      <p:pic>
        <p:nvPicPr>
          <p:cNvPr id="25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200400" y="2194560"/>
            <a:ext cx="2926080" cy="219456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34640" y="807840"/>
            <a:ext cx="4250520" cy="321552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965160" y="1828800"/>
            <a:ext cx="7995960" cy="212004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1000">
                <a:latin typeface="Arial"/>
              </a:rPr>
              <a:t>JavaScript выполняется в основном потоке браузера вместе с вычислением стилей, макета и, во многих случаях, прорисовкой. Если ваш код JavaScript выполняется в течение длительного времени, он заблокирует все эти задачи, что может привести к пропуску кадров.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1000">
                <a:latin typeface="Arial"/>
              </a:rPr>
              <a:t>Следует тактически грамотно выбирать время и продолжительность выполнения JavaScript. Например, если выполняется такая анимация, как прокрутка, идеальным будет выполнение JavaScript в течение первых 3–4 мс. Чуть дольше – и вы рискуете занять слишком много времени. Если же в данный момент никаких действий не выполняется, то за временем работы можно позволить себе следить не так строго.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1000">
                <a:latin typeface="Arial"/>
              </a:rPr>
              <a:t>Во многих случаях чисто вычислительную работу можно переместить в рабочие веб-процессы (Web Worker), если, например, для нее не требуется доступ к DOM. Обработка данных или такие промежуточные состояния, как сортировка или поиск, нередко хорошо подходят для этой модели, как и загрузка или формирование моделей.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b="1" lang="en-US" sz="1000">
                <a:latin typeface="Arial"/>
              </a:rPr>
              <a:t>Не вся работа годится для этой модели: у рабочих веб-процессов Web Worker нет доступа к DOM</a:t>
            </a:r>
            <a:endParaRPr/>
          </a:p>
        </p:txBody>
      </p:sp>
      <p:sp>
        <p:nvSpPr>
          <p:cNvPr id="253" name="TextShape 2"/>
          <p:cNvSpPr txBox="1"/>
          <p:nvPr/>
        </p:nvSpPr>
        <p:spPr>
          <a:xfrm>
            <a:off x="1005840" y="457200"/>
            <a:ext cx="7680960" cy="1119600"/>
          </a:xfrm>
          <a:prstGeom prst="rect">
            <a:avLst/>
          </a:prstGeom>
        </p:spPr>
        <p:txBody>
          <a:bodyPr lIns="90000" rIns="90000" tIns="45000" bIns="45000"/>
          <a:p>
            <a:pPr algn="ctr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Перемещайте скрипты JavaScript, которые выполняются долго, за пределы основного потока в рабочие веб-процессы Web Worker.</a:t>
            </a:r>
            <a:endParaRPr/>
          </a:p>
        </p:txBody>
      </p:sp>
    </p:spTree>
  </p:cSld>
  <p:transition>
    <p:wipe dir="l"/>
  </p:transition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1005840" y="457200"/>
            <a:ext cx="7680960" cy="43380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Знайте, как ваш код JavaScript влияет на кадры</a:t>
            </a:r>
            <a:endParaRPr/>
          </a:p>
        </p:txBody>
      </p:sp>
      <p:pic>
        <p:nvPicPr>
          <p:cNvPr id="25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05840" y="1645920"/>
            <a:ext cx="4297680" cy="312408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120640" y="1576800"/>
            <a:ext cx="3881520" cy="347472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914400" y="457200"/>
            <a:ext cx="7863840" cy="127080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2400">
                <a:latin typeface="Arial"/>
              </a:rPr>
              <a:t>Ограничение объема и сложности вычисления стилей</a:t>
            </a:r>
            <a:endParaRPr/>
          </a:p>
          <a:p>
            <a:pPr algn="ctr"/>
            <a:endParaRPr/>
          </a:p>
        </p:txBody>
      </p:sp>
      <p:sp>
        <p:nvSpPr>
          <p:cNvPr id="258" name="TextShape 2"/>
          <p:cNvSpPr txBox="1"/>
          <p:nvPr/>
        </p:nvSpPr>
        <p:spPr>
          <a:xfrm>
            <a:off x="2286000" y="1371600"/>
            <a:ext cx="5176080" cy="5202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000">
                <a:latin typeface="Arial"/>
              </a:rPr>
              <a:t>Приблизительно 50 % времени, которое тратится на вычисление стиля элемента, уходит на сопоставление селекторов, а вторую половину времени занимает построение RenderStyle (представления стиля) на основе сопоставленных правил.</a:t>
            </a:r>
            <a:endParaRPr/>
          </a:p>
        </p:txBody>
      </p:sp>
      <p:sp>
        <p:nvSpPr>
          <p:cNvPr id="259" name="TextShape 3"/>
          <p:cNvSpPr txBox="1"/>
          <p:nvPr/>
        </p:nvSpPr>
        <p:spPr>
          <a:xfrm>
            <a:off x="2440440" y="2011680"/>
            <a:ext cx="2771640" cy="5248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000">
                <a:solidFill>
                  <a:srgbClr val="ff3333"/>
                </a:solidFill>
                <a:latin typeface="Liberation Mono;Cumberland AMT;Cumberland;Courier New;Cousine;Nimbus Mono L;DejaVu Sans Mono;Courier;Lucida Sans Typewriter;Lucida Typewriter;Monaco;Monospaced"/>
              </a:rPr>
              <a:t>.box:nth-last-child(-n+1) .title {</a:t>
            </a:r>
            <a:endParaRPr/>
          </a:p>
          <a:p>
            <a:r>
              <a:rPr lang="en-US" sz="1000">
                <a:solidFill>
                  <a:srgbClr val="ff3333"/>
                </a:solidFill>
                <a:latin typeface="Liberation Mono;Cumberland AMT;Cumberland;Courier New;Cousine;Nimbus Mono L;DejaVu Sans Mono;Courier;Lucida Sans Typewriter;Lucida Typewriter;Monaco;Monospaced"/>
              </a:rPr>
              <a:t>  </a:t>
            </a:r>
            <a:r>
              <a:rPr lang="en-US" sz="1000">
                <a:solidFill>
                  <a:srgbClr val="ff3333"/>
                </a:solidFill>
                <a:latin typeface="Liberation Mono;Cumberland AMT;Cumberland;Courier New;Cousine;Nimbus Mono L;DejaVu Sans Mono;Courier;Lucida Sans Typewriter;Lucida Typewriter;Monaco;Monospaced"/>
              </a:rPr>
              <a:t>/* styles */</a:t>
            </a:r>
            <a:endParaRPr/>
          </a:p>
          <a:p>
            <a:r>
              <a:rPr lang="en-US" sz="1000">
                <a:solidFill>
                  <a:srgbClr val="ff3333"/>
                </a:solidFill>
                <a:latin typeface="Liberation Mono;Cumberland AMT;Cumberland;Courier New;Cousine;Nimbus Mono L;DejaVu Sans Mono;Courier;Lucida Sans Typewriter;Lucida Typewriter;Monaco;Monospaced"/>
              </a:rPr>
              <a:t>}</a:t>
            </a:r>
            <a:endParaRPr/>
          </a:p>
        </p:txBody>
      </p:sp>
      <p:sp>
        <p:nvSpPr>
          <p:cNvPr id="260" name="TextShape 4"/>
          <p:cNvSpPr txBox="1"/>
          <p:nvPr/>
        </p:nvSpPr>
        <p:spPr>
          <a:xfrm>
            <a:off x="2471040" y="2743200"/>
            <a:ext cx="3289680" cy="12481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000">
                <a:solidFill>
                  <a:srgbClr val="669933"/>
                </a:solidFill>
                <a:latin typeface="Liberation Mono;Cumberland AMT;Cumberland;Courier New;Cousine;Nimbus Mono L;DejaVu Sans Mono;Courier;Lucida Sans Typewriter;Lucida Typewriter;Monaco;Monospaced"/>
              </a:rPr>
              <a:t>.final-box-title {</a:t>
            </a:r>
            <a:endParaRPr/>
          </a:p>
          <a:p>
            <a:r>
              <a:rPr lang="en-US" sz="1000">
                <a:solidFill>
                  <a:srgbClr val="669933"/>
                </a:solidFill>
                <a:latin typeface="Liberation Mono;Cumberland AMT;Cumberland;Courier New;Cousine;Nimbus Mono L;DejaVu Sans Mono;Courier;Lucida Sans Typewriter;Lucida Typewriter;Monaco;Monospaced"/>
              </a:rPr>
              <a:t>  </a:t>
            </a:r>
            <a:r>
              <a:rPr lang="en-US" sz="1000">
                <a:solidFill>
                  <a:srgbClr val="669933"/>
                </a:solidFill>
                <a:latin typeface="Liberation Mono;Cumberland AMT;Cumberland;Courier New;Cousine;Nimbus Mono L;DejaVu Sans Mono;Courier;Lucida Sans Typewriter;Lucida Typewriter;Monaco;Monospaced"/>
              </a:rPr>
              <a:t>/* styles */</a:t>
            </a:r>
            <a:endParaRPr/>
          </a:p>
          <a:p>
            <a:r>
              <a:rPr lang="en-US" sz="1000">
                <a:solidFill>
                  <a:srgbClr val="669933"/>
                </a:solidFill>
                <a:latin typeface="Liberation Mono;Cumberland AMT;Cumberland;Courier New;Cousine;Nimbus Mono L;DejaVu Sans Mono;Courier;Lucida Sans Typewriter;Lucida Typewriter;Monaco;Monospaced"/>
              </a:rPr>
              <a:t>}</a:t>
            </a:r>
            <a:endParaRPr/>
          </a:p>
          <a:p>
            <a:endParaRPr/>
          </a:p>
          <a:p>
            <a:r>
              <a:rPr b="1" lang="en-US" sz="1000">
                <a:solidFill>
                  <a:srgbClr val="000000"/>
                </a:solidFill>
                <a:latin typeface="Liberation Mono;Cumberland AMT;Cumberland;Courier New;Cousine;Nimbus Mono L;DejaVu Sans Mono;Courier;Lucida Sans Typewriter;Lucida Typewriter;Monaco;Monospaced"/>
              </a:rPr>
              <a:t>BEM</a:t>
            </a:r>
            <a:endParaRPr/>
          </a:p>
          <a:p>
            <a:r>
              <a:rPr lang="en-US" sz="1000">
                <a:solidFill>
                  <a:srgbClr val="000000"/>
                </a:solidFill>
                <a:latin typeface="Liberation Mono;Cumberland AMT;Cumberland;Courier New;Cousine;Nimbus Mono L;DejaVu Sans Mono;Courier;Lucida Sans Typewriter;Lucida Typewriter;Monaco;Monospaced"/>
              </a:rPr>
              <a:t>.list__list-item--last-child {}</a:t>
            </a:r>
            <a:endParaRPr/>
          </a:p>
          <a:p>
            <a:r>
              <a:rPr lang="en-US" sz="1000">
                <a:solidFill>
                  <a:srgbClr val="000000"/>
                </a:solidFill>
                <a:latin typeface="Liberation Mono;Cumberland AMT;Cumberland;Courier New;Cousine;Nimbus Mono L;DejaVu Sans Mono;Courier;Lucida Sans Typewriter;Lucida Typewriter;Monaco;Monospaced"/>
              </a:rPr>
              <a:t>.list { }</a:t>
            </a:r>
            <a:endParaRPr/>
          </a:p>
          <a:p>
            <a:r>
              <a:rPr lang="en-US" sz="1000">
                <a:solidFill>
                  <a:srgbClr val="000000"/>
                </a:solidFill>
                <a:latin typeface="Liberation Mono;Cumberland AMT;Cumberland;Courier New;Cousine;Nimbus Mono L;DejaVu Sans Mono;Courier;Lucida Sans Typewriter;Lucida Typewriter;Monaco;Monospaced"/>
              </a:rPr>
              <a:t>.list__list-item { }</a:t>
            </a:r>
            <a:endParaRPr/>
          </a:p>
        </p:txBody>
      </p:sp>
    </p:spTree>
  </p:cSld>
  <p:transition>
    <p:wipe dir="l"/>
  </p:transition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731520" y="274320"/>
            <a:ext cx="8229600" cy="9277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400">
                <a:latin typeface="Arial"/>
              </a:rPr>
              <a:t>Ограничение объема и сложности вычисления стилей</a:t>
            </a:r>
            <a:endParaRPr/>
          </a:p>
          <a:p>
            <a:endParaRPr/>
          </a:p>
        </p:txBody>
      </p:sp>
      <p:pic>
        <p:nvPicPr>
          <p:cNvPr id="26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22960" y="822960"/>
            <a:ext cx="4937760" cy="2765880"/>
          </a:xfrm>
          <a:prstGeom prst="rect">
            <a:avLst/>
          </a:prstGeom>
          <a:ln>
            <a:noFill/>
          </a:ln>
        </p:spPr>
      </p:pic>
      <p:pic>
        <p:nvPicPr>
          <p:cNvPr id="26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996840" y="3463560"/>
            <a:ext cx="4215240" cy="651240"/>
          </a:xfrm>
          <a:prstGeom prst="rect">
            <a:avLst/>
          </a:prstGeom>
          <a:ln>
            <a:noFill/>
          </a:ln>
        </p:spPr>
      </p:pic>
      <p:pic>
        <p:nvPicPr>
          <p:cNvPr id="26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901760" y="2770200"/>
            <a:ext cx="4059360" cy="134460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163240" y="457200"/>
            <a:ext cx="5700600" cy="11196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400">
                <a:latin typeface="Arial"/>
              </a:rPr>
              <a:t>Не используйте большие сложные макеты и избегайте подтормаживания макетов</a:t>
            </a:r>
            <a:endParaRPr/>
          </a:p>
        </p:txBody>
      </p:sp>
      <p:sp>
        <p:nvSpPr>
          <p:cNvPr id="266" name="TextShape 2"/>
          <p:cNvSpPr txBox="1"/>
          <p:nvPr/>
        </p:nvSpPr>
        <p:spPr>
          <a:xfrm>
            <a:off x="1802520" y="1701720"/>
            <a:ext cx="6244200" cy="15310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000">
                <a:latin typeface="Arial"/>
              </a:rPr>
              <a:t>Макет ― это источник, из которого браузеры получают информацию о геометрии элементов: об их размере и расположении на странице. Для каждого элемента будет предоставлена явная или скрытая информация о размере, основанная на использовавшемся CSS, содержимом элемента или о родительском элементе. В браузерах Chrome, Opera, Safari и в Internet Explorer этот процесс называется Layout (Перерасчет макета). В Firefox он называется Reflow (Перерасчет дерева отрисовки), но по сути это один и тот же процесс</a:t>
            </a:r>
            <a:endParaRPr/>
          </a:p>
          <a:p>
            <a:r>
              <a:rPr b="1" lang="en-US" sz="1000">
                <a:latin typeface="Arial"/>
              </a:rPr>
              <a:t>При изменении стилей браузер проверяет, требуется ли для какого-либо из изменений перерасчет дерева визуализации. Изменение всех “геометрических свойств”, таких как width, height, left, или top влечет за собой перерасчет макета.</a:t>
            </a:r>
            <a:endParaRPr/>
          </a:p>
        </p:txBody>
      </p:sp>
    </p:spTree>
  </p:cSld>
  <p:transition>
    <p:wipe dir="l"/>
  </p:transition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2163240" y="457200"/>
            <a:ext cx="5700600" cy="11196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400">
                <a:latin typeface="Arial"/>
              </a:rPr>
              <a:t>Не используйте большие сложные макеты и избегайте подтормаживания макетов</a:t>
            </a:r>
            <a:endParaRPr/>
          </a:p>
        </p:txBody>
      </p:sp>
      <p:sp>
        <p:nvSpPr>
          <p:cNvPr id="268" name="TextShape 2"/>
          <p:cNvSpPr txBox="1"/>
          <p:nvPr/>
        </p:nvSpPr>
        <p:spPr>
          <a:xfrm>
            <a:off x="1802520" y="1701720"/>
            <a:ext cx="6244200" cy="8067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000">
                <a:latin typeface="Arial"/>
              </a:rPr>
              <a:t>Перерасчет макета почти всегда выполняется для всего документа. Если элементов много, на определение мест расположения и размеров всех этих элементов потребуется длительное время. </a:t>
            </a:r>
            <a:r>
              <a:rPr lang="en-US" sz="1000">
                <a:latin typeface="Arial"/>
              </a:rPr>
              <a:t>Если избежать перерасчета макета невозможно, то, опять же, необходимо с помощью Chrome DevTools посмотреть, сколько времени займет эта операция, и определить, является ли эта она причиной проблем с производительностью. </a:t>
            </a:r>
            <a:endParaRPr/>
          </a:p>
        </p:txBody>
      </p:sp>
      <p:pic>
        <p:nvPicPr>
          <p:cNvPr id="26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651760" y="2468880"/>
            <a:ext cx="3657600" cy="228600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2163240" y="457200"/>
            <a:ext cx="5700600" cy="7765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2400">
                <a:latin typeface="Arial"/>
              </a:rPr>
              <a:t>Используйте модуль flexbox для старых моделей макета</a:t>
            </a:r>
            <a:endParaRPr/>
          </a:p>
        </p:txBody>
      </p:sp>
      <p:pic>
        <p:nvPicPr>
          <p:cNvPr id="27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114800" y="1350360"/>
            <a:ext cx="4976280" cy="3313080"/>
          </a:xfrm>
          <a:prstGeom prst="rect">
            <a:avLst/>
          </a:prstGeom>
          <a:ln>
            <a:noFill/>
          </a:ln>
        </p:spPr>
      </p:pic>
      <p:pic>
        <p:nvPicPr>
          <p:cNvPr id="27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533240"/>
            <a:ext cx="4243320" cy="294732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3124080" y="4781520"/>
            <a:ext cx="2894040" cy="27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62" name="Line 2"/>
          <p:cNvSpPr/>
          <p:nvPr/>
        </p:nvSpPr>
        <p:spPr>
          <a:xfrm>
            <a:off x="5638680" y="199584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sp>
        <p:nvSpPr>
          <p:cNvPr id="163" name="Line 3"/>
          <p:cNvSpPr/>
          <p:nvPr/>
        </p:nvSpPr>
        <p:spPr>
          <a:xfrm>
            <a:off x="5638680" y="241704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sp>
        <p:nvSpPr>
          <p:cNvPr id="164" name="Line 4"/>
          <p:cNvSpPr/>
          <p:nvPr/>
        </p:nvSpPr>
        <p:spPr>
          <a:xfrm>
            <a:off x="5658840" y="281268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sp>
        <p:nvSpPr>
          <p:cNvPr id="165" name="CustomShape 5"/>
          <p:cNvSpPr/>
          <p:nvPr/>
        </p:nvSpPr>
        <p:spPr>
          <a:xfrm>
            <a:off x="457200" y="346320"/>
            <a:ext cx="4005360" cy="85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424c53"/>
                </a:solidFill>
                <a:latin typeface="Calibri"/>
                <a:ea typeface="Open Sans Extrabold"/>
              </a:rPr>
              <a:t>JavaScript Pro</a:t>
            </a:r>
            <a:endParaRPr/>
          </a:p>
        </p:txBody>
      </p:sp>
      <p:sp>
        <p:nvSpPr>
          <p:cNvPr id="166" name="CustomShape 6"/>
          <p:cNvSpPr/>
          <p:nvPr/>
        </p:nvSpPr>
        <p:spPr>
          <a:xfrm>
            <a:off x="5526000" y="1725120"/>
            <a:ext cx="3330000" cy="32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500">
                <a:latin typeface="Calibri"/>
              </a:rPr>
              <a:t>60 кадров в секунду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500">
                <a:latin typeface="Calibri"/>
              </a:rPr>
              <a:t>Конвейер пикселей. </a:t>
            </a:r>
            <a:r>
              <a:rPr lang="en-US" sz="1500">
                <a:latin typeface="Calibri"/>
              </a:rPr>
              <a:t>Оптимизация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500">
                <a:latin typeface="Calibri"/>
              </a:rPr>
              <a:t> </a:t>
            </a:r>
            <a:endParaRPr/>
          </a:p>
        </p:txBody>
      </p:sp>
      <p:sp>
        <p:nvSpPr>
          <p:cNvPr id="167" name="CustomShape 7"/>
          <p:cNvSpPr/>
          <p:nvPr/>
        </p:nvSpPr>
        <p:spPr>
          <a:xfrm>
            <a:off x="6027480" y="362520"/>
            <a:ext cx="2233440" cy="2782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68" name="CustomShape 8"/>
          <p:cNvSpPr/>
          <p:nvPr/>
        </p:nvSpPr>
        <p:spPr>
          <a:xfrm>
            <a:off x="5638680" y="2133360"/>
            <a:ext cx="2990520" cy="2210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69" name="CustomShape 9"/>
          <p:cNvSpPr/>
          <p:nvPr/>
        </p:nvSpPr>
        <p:spPr>
          <a:xfrm>
            <a:off x="5669280" y="2533320"/>
            <a:ext cx="2940120" cy="2782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70" name="CustomShape 10"/>
          <p:cNvSpPr/>
          <p:nvPr/>
        </p:nvSpPr>
        <p:spPr>
          <a:xfrm>
            <a:off x="5638680" y="2890080"/>
            <a:ext cx="1945080" cy="2782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sp>
        <p:nvSpPr>
          <p:cNvPr id="171" name="Line 11"/>
          <p:cNvSpPr/>
          <p:nvPr/>
        </p:nvSpPr>
        <p:spPr>
          <a:xfrm>
            <a:off x="5638680" y="316944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pic>
        <p:nvPicPr>
          <p:cNvPr id="17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080" cy="253440"/>
          </a:xfrm>
          <a:prstGeom prst="rect">
            <a:avLst/>
          </a:prstGeom>
          <a:ln>
            <a:noFill/>
          </a:ln>
        </p:spPr>
      </p:pic>
      <p:sp>
        <p:nvSpPr>
          <p:cNvPr id="173" name="CustomShape 12"/>
          <p:cNvSpPr/>
          <p:nvPr/>
        </p:nvSpPr>
        <p:spPr>
          <a:xfrm>
            <a:off x="5791320" y="1807560"/>
            <a:ext cx="2345400" cy="303480"/>
          </a:xfrm>
          <a:prstGeom prst="rect">
            <a:avLst/>
          </a:prstGeom>
          <a:noFill/>
          <a:ln w="9360">
            <a:noFill/>
          </a:ln>
        </p:spPr>
      </p:sp>
    </p:spTree>
  </p:cSld>
  <p:transition>
    <p:wipe dir="l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2163240" y="343440"/>
            <a:ext cx="5700600" cy="111960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2400">
                <a:latin typeface="Arial"/>
              </a:rPr>
              <a:t>Для быстрого определения проблем с прорисовкой используйте Chrome DevTools</a:t>
            </a:r>
            <a:endParaRPr/>
          </a:p>
        </p:txBody>
      </p:sp>
      <p:pic>
        <p:nvPicPr>
          <p:cNvPr id="27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77440" y="1441800"/>
            <a:ext cx="5029200" cy="331308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91440" y="209160"/>
            <a:ext cx="9039600" cy="127080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Перемещайте на отдельные слои элементы, которые двигаются или исчезают с экрана</a:t>
            </a:r>
            <a:endParaRPr/>
          </a:p>
          <a:p>
            <a:pPr algn="ctr"/>
            <a:endParaRPr/>
          </a:p>
        </p:txBody>
      </p:sp>
      <p:pic>
        <p:nvPicPr>
          <p:cNvPr id="27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34640" y="1076040"/>
            <a:ext cx="3637080" cy="340452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2163240" y="457200"/>
            <a:ext cx="5700600" cy="11196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400">
                <a:latin typeface="Arial"/>
              </a:rPr>
              <a:t>Используйте свойства, вызывающие только компоновку, и контролируйте количество слоев</a:t>
            </a:r>
            <a:endParaRPr/>
          </a:p>
        </p:txBody>
      </p:sp>
      <p:sp>
        <p:nvSpPr>
          <p:cNvPr id="278" name="TextShape 2"/>
          <p:cNvSpPr txBox="1"/>
          <p:nvPr/>
        </p:nvSpPr>
        <p:spPr>
          <a:xfrm>
            <a:off x="1802520" y="1701720"/>
            <a:ext cx="6244200" cy="6638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000">
                <a:latin typeface="Arial"/>
              </a:rPr>
              <a:t>Для достижения анимационного эффекта изменяйте свойства transform и opacity</a:t>
            </a:r>
            <a:endParaRPr/>
          </a:p>
        </p:txBody>
      </p:sp>
      <p:pic>
        <p:nvPicPr>
          <p:cNvPr id="27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43200" y="2011680"/>
            <a:ext cx="4073760" cy="285588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2163240" y="457200"/>
            <a:ext cx="5700600" cy="11196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400">
                <a:latin typeface="Arial"/>
              </a:rPr>
              <a:t>Используйте свойства, вызывающие только компоновку, и контролируйте количество слоев</a:t>
            </a:r>
            <a:endParaRPr/>
          </a:p>
        </p:txBody>
      </p:sp>
      <p:pic>
        <p:nvPicPr>
          <p:cNvPr id="28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651760" y="1737360"/>
            <a:ext cx="4389120" cy="313020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2163240" y="457200"/>
            <a:ext cx="5700600" cy="6138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400">
                <a:latin typeface="Arial"/>
              </a:rPr>
              <a:t>Оптимизация обработчиков ввода</a:t>
            </a:r>
            <a:endParaRPr/>
          </a:p>
        </p:txBody>
      </p:sp>
      <p:sp>
        <p:nvSpPr>
          <p:cNvPr id="283" name="TextShape 2"/>
          <p:cNvSpPr txBox="1"/>
          <p:nvPr/>
        </p:nvSpPr>
        <p:spPr>
          <a:xfrm>
            <a:off x="2800800" y="1618560"/>
            <a:ext cx="3533400" cy="15379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000">
                <a:latin typeface="Liberation Mono;Cumberland AMT;Cumberland;Courier New;Cousine;Nimbus Mono L;DejaVu Sans Mono;Courier;Lucida Sans Typewriter;Lucida Typewriter;Monaco;Monospaced"/>
              </a:rPr>
              <a:t>function onScroll (evt) {</a:t>
            </a:r>
            <a:endParaRPr/>
          </a:p>
          <a:p>
            <a:r>
              <a:rPr lang="en-US" sz="1000">
                <a:latin typeface="Liberation Mono;Cumberland AMT;Cumberland;Courier New;Cousine;Nimbus Mono L;DejaVu Sans Mono;Courier;Lucida Sans Typewriter;Lucida Typewriter;Monaco;Monospaced"/>
              </a:rPr>
              <a:t>  </a:t>
            </a:r>
            <a:r>
              <a:rPr lang="en-US" sz="1000">
                <a:latin typeface="Liberation Mono;Cumberland AMT;Cumberland;Courier New;Cousine;Nimbus Mono L;DejaVu Sans Mono;Courier;Lucida Sans Typewriter;Lucida Typewriter;Monaco;Monospaced"/>
              </a:rPr>
              <a:t>// запомните позицию скролла</a:t>
            </a:r>
            <a:endParaRPr/>
          </a:p>
          <a:p>
            <a:r>
              <a:rPr lang="en-US" sz="1000">
                <a:latin typeface="Liberation Mono;Cumberland AMT;Cumberland;Courier New;Cousine;Nimbus Mono L;DejaVu Sans Mono;Courier;Lucida Sans Typewriter;Lucida Typewriter;Monaco;Monospaced"/>
              </a:rPr>
              <a:t>  </a:t>
            </a:r>
            <a:r>
              <a:rPr lang="en-US" sz="1000">
                <a:latin typeface="Liberation Mono;Cumberland AMT;Cumberland;Courier New;Cousine;Nimbus Mono L;DejaVu Sans Mono;Courier;Lucida Sans Typewriter;Lucida Typewriter;Monaco;Monospaced"/>
              </a:rPr>
              <a:t>lastScrollY = window.scrollY;</a:t>
            </a:r>
            <a:endParaRPr/>
          </a:p>
          <a:p>
            <a:r>
              <a:rPr lang="en-US" sz="1000">
                <a:latin typeface="Liberation Mono;Cumberland AMT;Cumberland;Courier New;Cousine;Nimbus Mono L;DejaVu Sans Mono;Courier;Lucida Sans Typewriter;Lucida Typewriter;Monaco;Monospaced"/>
              </a:rPr>
              <a:t>  </a:t>
            </a:r>
            <a:r>
              <a:rPr lang="en-US" sz="1000">
                <a:latin typeface="Liberation Mono;Cumberland AMT;Cumberland;Courier New;Cousine;Nimbus Mono L;DejaVu Sans Mono;Courier;Lucida Sans Typewriter;Lucida Typewriter;Monaco;Monospaced"/>
              </a:rPr>
              <a:t>// Prevent rAF callbacks.</a:t>
            </a:r>
            <a:endParaRPr/>
          </a:p>
          <a:p>
            <a:r>
              <a:rPr lang="en-US" sz="1000">
                <a:latin typeface="Liberation Mono;Cumberland AMT;Cumberland;Courier New;Cousine;Nimbus Mono L;DejaVu Sans Mono;Courier;Lucida Sans Typewriter;Lucida Typewriter;Monaco;Monospaced"/>
              </a:rPr>
              <a:t>  </a:t>
            </a:r>
            <a:r>
              <a:rPr lang="en-US" sz="1000">
                <a:latin typeface="Liberation Mono;Cumberland AMT;Cumberland;Courier New;Cousine;Nimbus Mono L;DejaVu Sans Mono;Courier;Lucida Sans Typewriter;Lucida Typewriter;Monaco;Monospaced"/>
              </a:rPr>
              <a:t>if (scheduledAnimationFrame)</a:t>
            </a:r>
            <a:endParaRPr/>
          </a:p>
          <a:p>
            <a:r>
              <a:rPr lang="en-US" sz="1000">
                <a:latin typeface="Liberation Mono;Cumberland AMT;Cumberland;Courier New;Cousine;Nimbus Mono L;DejaVu Sans Mono;Courier;Lucida Sans Typewriter;Lucida Typewriter;Monaco;Monospaced"/>
              </a:rPr>
              <a:t>    </a:t>
            </a:r>
            <a:r>
              <a:rPr lang="en-US" sz="1000">
                <a:latin typeface="Liberation Mono;Cumberland AMT;Cumberland;Courier New;Cousine;Nimbus Mono L;DejaVu Sans Mono;Courier;Lucida Sans Typewriter;Lucida Typewriter;Monaco;Monospaced"/>
              </a:rPr>
              <a:t>return;</a:t>
            </a:r>
            <a:endParaRPr/>
          </a:p>
          <a:p>
            <a:r>
              <a:rPr lang="en-US" sz="1000">
                <a:latin typeface="Liberation Mono;Cumberland AMT;Cumberland;Courier New;Cousine;Nimbus Mono L;DejaVu Sans Mono;Courier;Lucida Sans Typewriter;Lucida Typewriter;Monaco;Monospaced"/>
              </a:rPr>
              <a:t>  </a:t>
            </a:r>
            <a:r>
              <a:rPr lang="en-US" sz="1000">
                <a:latin typeface="Liberation Mono;Cumberland AMT;Cumberland;Courier New;Cousine;Nimbus Mono L;DejaVu Sans Mono;Courier;Lucida Sans Typewriter;Lucida Typewriter;Monaco;Monospaced"/>
              </a:rPr>
              <a:t>scheduledAnimationFrame = true;</a:t>
            </a:r>
            <a:endParaRPr/>
          </a:p>
          <a:p>
            <a:r>
              <a:rPr lang="en-US" sz="1000">
                <a:latin typeface="Liberation Mono;Cumberland AMT;Cumberland;Courier New;Cousine;Nimbus Mono L;DejaVu Sans Mono;Courier;Lucida Sans Typewriter;Lucida Typewriter;Monaco;Monospaced"/>
              </a:rPr>
              <a:t>  </a:t>
            </a:r>
            <a:r>
              <a:rPr lang="en-US" sz="1000">
                <a:latin typeface="Liberation Mono;Cumberland AMT;Cumberland;Courier New;Cousine;Nimbus Mono L;DejaVu Sans Mono;Courier;Lucida Sans Typewriter;Lucida Typewriter;Monaco;Monospaced"/>
              </a:rPr>
              <a:t>requestAnimationFrame(readAndUpdatePage);</a:t>
            </a:r>
            <a:endParaRPr/>
          </a:p>
          <a:p>
            <a:r>
              <a:rPr lang="en-US" sz="1000">
                <a:latin typeface="Liberation Mono;Cumberland AMT;Cumberland;Courier New;Cousine;Nimbus Mono L;DejaVu Sans Mono;Courier;Lucida Sans Typewriter;Lucida Typewriter;Monaco;Monospaced"/>
              </a:rPr>
              <a:t>}</a:t>
            </a:r>
            <a:endParaRPr/>
          </a:p>
          <a:p>
            <a:r>
              <a:rPr lang="en-US" sz="1000">
                <a:latin typeface="Liberation Mono;Cumberland AMT;Cumberland;Courier New;Cousine;Nimbus Mono L;DejaVu Sans Mono;Courier;Lucida Sans Typewriter;Lucida Typewriter;Monaco;Monospaced"/>
              </a:rPr>
              <a:t>window.addEventListener('scroll', onScroll);</a:t>
            </a:r>
            <a:endParaRPr/>
          </a:p>
        </p:txBody>
      </p:sp>
    </p:spTree>
  </p:cSld>
  <p:transition>
    <p:wipe dir="l"/>
  </p:transition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124080" y="4781520"/>
            <a:ext cx="2894040" cy="27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75" name="CustomShape 2"/>
          <p:cNvSpPr/>
          <p:nvPr/>
        </p:nvSpPr>
        <p:spPr>
          <a:xfrm>
            <a:off x="457200" y="346320"/>
            <a:ext cx="8594280" cy="841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Bad performance</a:t>
            </a:r>
            <a:endParaRPr/>
          </a:p>
        </p:txBody>
      </p:sp>
      <p:sp>
        <p:nvSpPr>
          <p:cNvPr id="176" name="CustomShape 3"/>
          <p:cNvSpPr/>
          <p:nvPr/>
        </p:nvSpPr>
        <p:spPr>
          <a:xfrm>
            <a:off x="6027480" y="362520"/>
            <a:ext cx="2233440" cy="2782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77" name="CustomShape 4"/>
          <p:cNvSpPr/>
          <p:nvPr/>
        </p:nvSpPr>
        <p:spPr>
          <a:xfrm>
            <a:off x="5638680" y="2133360"/>
            <a:ext cx="2990520" cy="2210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78" name="CustomShape 5"/>
          <p:cNvSpPr/>
          <p:nvPr/>
        </p:nvSpPr>
        <p:spPr>
          <a:xfrm>
            <a:off x="5669280" y="2533320"/>
            <a:ext cx="2940120" cy="2782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79" name="CustomShape 6"/>
          <p:cNvSpPr/>
          <p:nvPr/>
        </p:nvSpPr>
        <p:spPr>
          <a:xfrm>
            <a:off x="5638680" y="2890080"/>
            <a:ext cx="1945080" cy="2782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18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080" cy="253440"/>
          </a:xfrm>
          <a:prstGeom prst="rect">
            <a:avLst/>
          </a:prstGeom>
          <a:ln>
            <a:noFill/>
          </a:ln>
        </p:spPr>
      </p:pic>
      <p:sp>
        <p:nvSpPr>
          <p:cNvPr id="181" name="CustomShape 7"/>
          <p:cNvSpPr/>
          <p:nvPr/>
        </p:nvSpPr>
        <p:spPr>
          <a:xfrm>
            <a:off x="5791320" y="1807560"/>
            <a:ext cx="2345400" cy="3034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82" name="CustomShape 8"/>
          <p:cNvSpPr/>
          <p:nvPr/>
        </p:nvSpPr>
        <p:spPr>
          <a:xfrm>
            <a:off x="274320" y="1900080"/>
            <a:ext cx="8594280" cy="136944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CustomShape 9"/>
          <p:cNvSpPr/>
          <p:nvPr/>
        </p:nvSpPr>
        <p:spPr>
          <a:xfrm>
            <a:off x="1005840" y="1097280"/>
            <a:ext cx="7497360" cy="3370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/>
          </a:p>
          <a:p>
            <a:endParaRPr/>
          </a:p>
          <a:p>
            <a:endParaRPr/>
          </a:p>
        </p:txBody>
      </p:sp>
      <p:pic>
        <p:nvPicPr>
          <p:cNvPr id="18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363760" y="1384920"/>
            <a:ext cx="4419360" cy="2371320"/>
          </a:xfrm>
          <a:prstGeom prst="rect">
            <a:avLst/>
          </a:prstGeom>
          <a:ln>
            <a:noFill/>
          </a:ln>
        </p:spPr>
      </p:pic>
      <p:sp>
        <p:nvSpPr>
          <p:cNvPr id="185" name="TextShape 10"/>
          <p:cNvSpPr txBox="1"/>
          <p:nvPr/>
        </p:nvSpPr>
        <p:spPr>
          <a:xfrm>
            <a:off x="1371600" y="1046160"/>
            <a:ext cx="6575400" cy="2340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000">
                <a:latin typeface="Arial"/>
              </a:rPr>
              <a:t>Производительность – это искусство избегать работы и делать любую работу как можно более эффективно.</a:t>
            </a:r>
            <a:endParaRPr/>
          </a:p>
        </p:txBody>
      </p:sp>
    </p:spTree>
  </p:cSld>
  <p:transition>
    <p:wipe dir="l"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3124080" y="4781520"/>
            <a:ext cx="2894040" cy="27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87" name="CustomShape 2"/>
          <p:cNvSpPr/>
          <p:nvPr/>
        </p:nvSpPr>
        <p:spPr>
          <a:xfrm>
            <a:off x="457200" y="346320"/>
            <a:ext cx="8594280" cy="841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latin typeface="Arial"/>
              </a:rPr>
              <a:t>Конвейер пикселей</a:t>
            </a:r>
            <a:endParaRPr/>
          </a:p>
        </p:txBody>
      </p:sp>
      <p:sp>
        <p:nvSpPr>
          <p:cNvPr id="188" name="CustomShape 3"/>
          <p:cNvSpPr/>
          <p:nvPr/>
        </p:nvSpPr>
        <p:spPr>
          <a:xfrm>
            <a:off x="6027480" y="362520"/>
            <a:ext cx="2233440" cy="2782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89" name="CustomShape 4"/>
          <p:cNvSpPr/>
          <p:nvPr/>
        </p:nvSpPr>
        <p:spPr>
          <a:xfrm>
            <a:off x="5638680" y="2133360"/>
            <a:ext cx="2990520" cy="2210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0" name="CustomShape 5"/>
          <p:cNvSpPr/>
          <p:nvPr/>
        </p:nvSpPr>
        <p:spPr>
          <a:xfrm>
            <a:off x="5669280" y="2533320"/>
            <a:ext cx="2940120" cy="2782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1" name="CustomShape 6"/>
          <p:cNvSpPr/>
          <p:nvPr/>
        </p:nvSpPr>
        <p:spPr>
          <a:xfrm>
            <a:off x="5638680" y="2890080"/>
            <a:ext cx="1945080" cy="2782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19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080" cy="253440"/>
          </a:xfrm>
          <a:prstGeom prst="rect">
            <a:avLst/>
          </a:prstGeom>
          <a:ln>
            <a:noFill/>
          </a:ln>
        </p:spPr>
      </p:pic>
      <p:sp>
        <p:nvSpPr>
          <p:cNvPr id="193" name="CustomShape 7"/>
          <p:cNvSpPr/>
          <p:nvPr/>
        </p:nvSpPr>
        <p:spPr>
          <a:xfrm>
            <a:off x="5791320" y="1807560"/>
            <a:ext cx="2345400" cy="3034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4" name="CustomShape 8"/>
          <p:cNvSpPr/>
          <p:nvPr/>
        </p:nvSpPr>
        <p:spPr>
          <a:xfrm>
            <a:off x="274320" y="1900080"/>
            <a:ext cx="8594280" cy="136944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CustomShape 9"/>
          <p:cNvSpPr/>
          <p:nvPr/>
        </p:nvSpPr>
        <p:spPr>
          <a:xfrm>
            <a:off x="914400" y="1097280"/>
            <a:ext cx="7497360" cy="4405320"/>
          </a:xfrm>
          <a:prstGeom prst="rect">
            <a:avLst/>
          </a:prstGeom>
          <a:noFill/>
          <a:ln>
            <a:noFill/>
          </a:ln>
        </p:spPr>
      </p:sp>
      <p:pic>
        <p:nvPicPr>
          <p:cNvPr id="19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834640" y="1005840"/>
            <a:ext cx="3840480" cy="548640"/>
          </a:xfrm>
          <a:prstGeom prst="rect">
            <a:avLst/>
          </a:prstGeom>
          <a:ln>
            <a:noFill/>
          </a:ln>
        </p:spPr>
      </p:pic>
      <p:sp>
        <p:nvSpPr>
          <p:cNvPr id="197" name="TextShape 10"/>
          <p:cNvSpPr txBox="1"/>
          <p:nvPr/>
        </p:nvSpPr>
        <p:spPr>
          <a:xfrm>
            <a:off x="457200" y="1554480"/>
            <a:ext cx="8138160" cy="342540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b="1" lang="en-US" sz="1000">
                <a:latin typeface="Arial"/>
              </a:rPr>
              <a:t>JavaScript</a:t>
            </a:r>
            <a:r>
              <a:rPr lang="en-US" sz="1000">
                <a:latin typeface="Arial"/>
              </a:rPr>
              <a:t>. Обычно JavaScript используется для выполнения работы, результатом которой будут визуальные изменения, будь то функция jQueryanimate, сортировка набора данных или добавление DOM-элементов на страницу. Однако вызывать визуальное изменение можно не только с помощью JavaScript: Также часто используются анимация CSS, переходы и API-интерфейс веб-анимации.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b="1" lang="en-US" sz="1000">
                <a:latin typeface="Arial"/>
              </a:rPr>
              <a:t>Вычисление стилей</a:t>
            </a:r>
            <a:r>
              <a:rPr lang="en-US" sz="1000">
                <a:latin typeface="Arial"/>
              </a:rPr>
              <a:t>. В процессе вычисления стилей определяется, какие правила CSS к каким элементам применяются с учетом соответствующих селекторов, например: .headline или .nav &gt; .nav__item. Отсюда, после того как правила определены, они применяются и вычисляются итоговые стили для каждого элемента.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b="1" lang="en-US" sz="1000">
                <a:latin typeface="Arial"/>
              </a:rPr>
              <a:t>Расчет макета.</a:t>
            </a:r>
            <a:r>
              <a:rPr lang="en-US" sz="1000">
                <a:latin typeface="Arial"/>
              </a:rPr>
              <a:t> Как только браузер будет знать, какие правила применяются к элементу, он может начать вычислять, сколько места он займет, и где он находится на экране. Модель макета означает, что один элемент может влиять на другие, например: ширина элемента &lt;body&gt; обычно влияет на значения ширины дочерних элементов и так далее по всему дереву, поэтому этот процесс для браузера может быть довольно сложным.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b="1" lang="en-US" sz="1000">
                <a:latin typeface="Arial"/>
              </a:rPr>
              <a:t>Прорисовка.</a:t>
            </a:r>
            <a:r>
              <a:rPr lang="en-US" sz="1000">
                <a:latin typeface="Arial"/>
              </a:rPr>
              <a:t> Процесс заполнения пикселей. Он подразумевает вывод текста, цветов, изображений, границ и теней, по сути – всех визуальных частей элементов. Прорисовка обычно выполняется на нескольких поверхностях, которые называются слоями.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b="1" lang="en-US" sz="1000">
                <a:latin typeface="Arial"/>
              </a:rPr>
              <a:t>Компоновка.</a:t>
            </a:r>
            <a:r>
              <a:rPr lang="en-US" sz="1000">
                <a:latin typeface="Arial"/>
              </a:rPr>
              <a:t> Поскольку части страницы потенциально были прорисованы на нескольких слоях, они должны быть выведены на экран в надлежащем порядке, с тем чтобы страница отображалась правильно. Это особенно важно для элементов, которые перекрывают другие элементы, поскольку ошибка может привести к тому, что один элемент будет неправильно показан поверх другого элемента.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</p:spTree>
  </p:cSld>
  <p:transition>
    <p:wipe dir="l"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3124080" y="4781520"/>
            <a:ext cx="2894040" cy="27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99" name="CustomShape 2"/>
          <p:cNvSpPr/>
          <p:nvPr/>
        </p:nvSpPr>
        <p:spPr>
          <a:xfrm>
            <a:off x="457200" y="346320"/>
            <a:ext cx="8594280" cy="841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latin typeface="Arial"/>
              </a:rPr>
              <a:t>1. JS / CSS &gt; Стиль &gt; Расчет макета &gt; Прорисовка &gt; Компоновка</a:t>
            </a:r>
            <a:endParaRPr/>
          </a:p>
        </p:txBody>
      </p:sp>
      <p:sp>
        <p:nvSpPr>
          <p:cNvPr id="200" name="CustomShape 3"/>
          <p:cNvSpPr/>
          <p:nvPr/>
        </p:nvSpPr>
        <p:spPr>
          <a:xfrm>
            <a:off x="6027480" y="362520"/>
            <a:ext cx="2233440" cy="2782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01" name="CustomShape 4"/>
          <p:cNvSpPr/>
          <p:nvPr/>
        </p:nvSpPr>
        <p:spPr>
          <a:xfrm>
            <a:off x="5638680" y="2133360"/>
            <a:ext cx="2990520" cy="2210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02" name="CustomShape 5"/>
          <p:cNvSpPr/>
          <p:nvPr/>
        </p:nvSpPr>
        <p:spPr>
          <a:xfrm>
            <a:off x="5669280" y="2533320"/>
            <a:ext cx="2940120" cy="2782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03" name="CustomShape 6"/>
          <p:cNvSpPr/>
          <p:nvPr/>
        </p:nvSpPr>
        <p:spPr>
          <a:xfrm>
            <a:off x="5638680" y="2890080"/>
            <a:ext cx="1945080" cy="2782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0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080" cy="253440"/>
          </a:xfrm>
          <a:prstGeom prst="rect">
            <a:avLst/>
          </a:prstGeom>
          <a:ln>
            <a:noFill/>
          </a:ln>
        </p:spPr>
      </p:pic>
      <p:sp>
        <p:nvSpPr>
          <p:cNvPr id="205" name="CustomShape 7"/>
          <p:cNvSpPr/>
          <p:nvPr/>
        </p:nvSpPr>
        <p:spPr>
          <a:xfrm>
            <a:off x="5791320" y="1807560"/>
            <a:ext cx="2345400" cy="3034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06" name="CustomShape 8"/>
          <p:cNvSpPr/>
          <p:nvPr/>
        </p:nvSpPr>
        <p:spPr>
          <a:xfrm>
            <a:off x="274320" y="1900080"/>
            <a:ext cx="8594280" cy="136944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CustomShape 9"/>
          <p:cNvSpPr/>
          <p:nvPr/>
        </p:nvSpPr>
        <p:spPr>
          <a:xfrm>
            <a:off x="914400" y="1097280"/>
            <a:ext cx="7497360" cy="4405320"/>
          </a:xfrm>
          <a:prstGeom prst="rect">
            <a:avLst/>
          </a:prstGeom>
          <a:noFill/>
          <a:ln>
            <a:noFill/>
          </a:ln>
        </p:spPr>
      </p:sp>
      <p:pic>
        <p:nvPicPr>
          <p:cNvPr id="20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834640" y="1280160"/>
            <a:ext cx="3840480" cy="548640"/>
          </a:xfrm>
          <a:prstGeom prst="rect">
            <a:avLst/>
          </a:prstGeom>
          <a:ln>
            <a:noFill/>
          </a:ln>
        </p:spPr>
      </p:pic>
      <p:sp>
        <p:nvSpPr>
          <p:cNvPr id="209" name="TextShape 10"/>
          <p:cNvSpPr txBox="1"/>
          <p:nvPr/>
        </p:nvSpPr>
        <p:spPr>
          <a:xfrm>
            <a:off x="548640" y="2011680"/>
            <a:ext cx="8138160" cy="139608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1000">
                <a:latin typeface="Arial"/>
              </a:rPr>
              <a:t>Если изменить свойство, относящееся к макету, например такое свойство геометрии элемента, как ширина, высота или положение относительно левого верхнего угла, браузеру придется проверить все остальные элементы и перерасчитать дерево отрисовки страницы. Все затронутые области необходимо будет прорисовать заново, а итоговые элементы нужно будет снова скомпоновать.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b="1" i="1" lang="en-US" sz="1000">
                <a:latin typeface="Arial"/>
              </a:rPr>
              <a:t>(Layout &gt; Paint &gt; Composite) -  “reflow”</a:t>
            </a:r>
            <a:endParaRPr/>
          </a:p>
        </p:txBody>
      </p:sp>
    </p:spTree>
  </p:cSld>
  <p:transition>
    <p:wipe dir="l"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124080" y="4781520"/>
            <a:ext cx="2894040" cy="27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11" name="CustomShape 2"/>
          <p:cNvSpPr/>
          <p:nvPr/>
        </p:nvSpPr>
        <p:spPr>
          <a:xfrm>
            <a:off x="457200" y="346320"/>
            <a:ext cx="8594280" cy="841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latin typeface="Arial"/>
              </a:rPr>
              <a:t>2. JS / CSS &gt; Стиль &gt; Прорисовка &gt; Компоновка</a:t>
            </a:r>
            <a:endParaRPr/>
          </a:p>
        </p:txBody>
      </p:sp>
      <p:sp>
        <p:nvSpPr>
          <p:cNvPr id="212" name="CustomShape 3"/>
          <p:cNvSpPr/>
          <p:nvPr/>
        </p:nvSpPr>
        <p:spPr>
          <a:xfrm>
            <a:off x="6027480" y="362520"/>
            <a:ext cx="2233440" cy="2782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13" name="CustomShape 4"/>
          <p:cNvSpPr/>
          <p:nvPr/>
        </p:nvSpPr>
        <p:spPr>
          <a:xfrm>
            <a:off x="5638680" y="2133360"/>
            <a:ext cx="2990520" cy="2210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14" name="CustomShape 5"/>
          <p:cNvSpPr/>
          <p:nvPr/>
        </p:nvSpPr>
        <p:spPr>
          <a:xfrm>
            <a:off x="5669280" y="2533320"/>
            <a:ext cx="2940120" cy="2782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15" name="CustomShape 6"/>
          <p:cNvSpPr/>
          <p:nvPr/>
        </p:nvSpPr>
        <p:spPr>
          <a:xfrm>
            <a:off x="5638680" y="2890080"/>
            <a:ext cx="1945080" cy="2782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1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080" cy="253440"/>
          </a:xfrm>
          <a:prstGeom prst="rect">
            <a:avLst/>
          </a:prstGeom>
          <a:ln>
            <a:noFill/>
          </a:ln>
        </p:spPr>
      </p:pic>
      <p:sp>
        <p:nvSpPr>
          <p:cNvPr id="217" name="CustomShape 7"/>
          <p:cNvSpPr/>
          <p:nvPr/>
        </p:nvSpPr>
        <p:spPr>
          <a:xfrm>
            <a:off x="5791320" y="1807560"/>
            <a:ext cx="2345400" cy="3034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18" name="CustomShape 8"/>
          <p:cNvSpPr/>
          <p:nvPr/>
        </p:nvSpPr>
        <p:spPr>
          <a:xfrm>
            <a:off x="274320" y="1900080"/>
            <a:ext cx="8594280" cy="136944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CustomShape 9"/>
          <p:cNvSpPr/>
          <p:nvPr/>
        </p:nvSpPr>
        <p:spPr>
          <a:xfrm>
            <a:off x="914400" y="1097280"/>
            <a:ext cx="7497360" cy="440532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TextShape 10"/>
          <p:cNvSpPr txBox="1"/>
          <p:nvPr/>
        </p:nvSpPr>
        <p:spPr>
          <a:xfrm>
            <a:off x="548640" y="2011680"/>
            <a:ext cx="8138160" cy="139608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1000">
                <a:latin typeface="Arial"/>
              </a:rPr>
              <a:t>Если изменить свойство, которое связано только с прорисовкой, например фоновое изображение, цвет текста или его тень, другими словами, свойство, которое не влияет на макет страницы, браузер оставит макет неизменным, но ему все равно придется выполнить прорисовку.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b="1" i="1" lang="en-US" sz="1000">
                <a:latin typeface="Arial"/>
              </a:rPr>
              <a:t>Paint &gt; Composite -  “repaint”</a:t>
            </a:r>
            <a:endParaRPr/>
          </a:p>
        </p:txBody>
      </p:sp>
      <p:pic>
        <p:nvPicPr>
          <p:cNvPr id="22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651760" y="1188720"/>
            <a:ext cx="3749040" cy="54864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124080" y="4781520"/>
            <a:ext cx="2894040" cy="27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23" name="CustomShape 2"/>
          <p:cNvSpPr/>
          <p:nvPr/>
        </p:nvSpPr>
        <p:spPr>
          <a:xfrm>
            <a:off x="457200" y="346320"/>
            <a:ext cx="8594280" cy="841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latin typeface="Arial"/>
              </a:rPr>
              <a:t>2. JS / CSS &gt; Стиль &gt; Прорисовка &gt; Компоновка</a:t>
            </a:r>
            <a:endParaRPr/>
          </a:p>
        </p:txBody>
      </p:sp>
      <p:sp>
        <p:nvSpPr>
          <p:cNvPr id="224" name="CustomShape 3"/>
          <p:cNvSpPr/>
          <p:nvPr/>
        </p:nvSpPr>
        <p:spPr>
          <a:xfrm>
            <a:off x="6027480" y="362520"/>
            <a:ext cx="2233440" cy="2782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25" name="CustomShape 4"/>
          <p:cNvSpPr/>
          <p:nvPr/>
        </p:nvSpPr>
        <p:spPr>
          <a:xfrm>
            <a:off x="5638680" y="2133360"/>
            <a:ext cx="2990520" cy="2210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26" name="CustomShape 5"/>
          <p:cNvSpPr/>
          <p:nvPr/>
        </p:nvSpPr>
        <p:spPr>
          <a:xfrm>
            <a:off x="5669280" y="2533320"/>
            <a:ext cx="2940120" cy="2782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27" name="CustomShape 6"/>
          <p:cNvSpPr/>
          <p:nvPr/>
        </p:nvSpPr>
        <p:spPr>
          <a:xfrm>
            <a:off x="5638680" y="2890080"/>
            <a:ext cx="1945080" cy="2782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28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080" cy="253440"/>
          </a:xfrm>
          <a:prstGeom prst="rect">
            <a:avLst/>
          </a:prstGeom>
          <a:ln>
            <a:noFill/>
          </a:ln>
        </p:spPr>
      </p:pic>
      <p:sp>
        <p:nvSpPr>
          <p:cNvPr id="229" name="CustomShape 7"/>
          <p:cNvSpPr/>
          <p:nvPr/>
        </p:nvSpPr>
        <p:spPr>
          <a:xfrm>
            <a:off x="5791320" y="1807560"/>
            <a:ext cx="2345400" cy="3034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30" name="CustomShape 8"/>
          <p:cNvSpPr/>
          <p:nvPr/>
        </p:nvSpPr>
        <p:spPr>
          <a:xfrm>
            <a:off x="274320" y="1900080"/>
            <a:ext cx="8594280" cy="136944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CustomShape 9"/>
          <p:cNvSpPr/>
          <p:nvPr/>
        </p:nvSpPr>
        <p:spPr>
          <a:xfrm>
            <a:off x="914400" y="1097280"/>
            <a:ext cx="7497360" cy="440532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TextShape 10"/>
          <p:cNvSpPr txBox="1"/>
          <p:nvPr/>
        </p:nvSpPr>
        <p:spPr>
          <a:xfrm>
            <a:off x="548640" y="2011680"/>
            <a:ext cx="8138160" cy="139608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1000">
                <a:latin typeface="Arial"/>
              </a:rPr>
              <a:t>Если же изменить свойство, которое не требует ни перерасчета макета, ни прорисовки, браузер сразу же перейдет к компоновке.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1000">
                <a:latin typeface="Arial"/>
              </a:rPr>
              <a:t>Последний вариант является самым простым и наиболее предпочтительным для точек высокой нагрузки в жизненном цикле приложения, например при анимации или прокрутке.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1000">
                <a:latin typeface="Arial"/>
              </a:rPr>
              <a:t>http://csstriggers.com/</a:t>
            </a:r>
            <a:endParaRPr/>
          </a:p>
        </p:txBody>
      </p:sp>
      <p:pic>
        <p:nvPicPr>
          <p:cNvPr id="23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834640" y="1217880"/>
            <a:ext cx="3474720" cy="51948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124080" y="4781520"/>
            <a:ext cx="2894040" cy="27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35" name="CustomShape 2"/>
          <p:cNvSpPr/>
          <p:nvPr/>
        </p:nvSpPr>
        <p:spPr>
          <a:xfrm>
            <a:off x="457200" y="346320"/>
            <a:ext cx="8594280" cy="841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400">
                <a:latin typeface="Arial"/>
              </a:rPr>
              <a:t>60 кадров в секунду и частота обновления экрана устройства</a:t>
            </a:r>
            <a:endParaRPr/>
          </a:p>
        </p:txBody>
      </p:sp>
      <p:sp>
        <p:nvSpPr>
          <p:cNvPr id="236" name="CustomShape 3"/>
          <p:cNvSpPr/>
          <p:nvPr/>
        </p:nvSpPr>
        <p:spPr>
          <a:xfrm>
            <a:off x="6027480" y="362520"/>
            <a:ext cx="2233440" cy="2782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37" name="CustomShape 4"/>
          <p:cNvSpPr/>
          <p:nvPr/>
        </p:nvSpPr>
        <p:spPr>
          <a:xfrm>
            <a:off x="5638680" y="2133360"/>
            <a:ext cx="2990520" cy="2210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38" name="CustomShape 5"/>
          <p:cNvSpPr/>
          <p:nvPr/>
        </p:nvSpPr>
        <p:spPr>
          <a:xfrm>
            <a:off x="5669280" y="2533320"/>
            <a:ext cx="2940120" cy="2782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39" name="CustomShape 6"/>
          <p:cNvSpPr/>
          <p:nvPr/>
        </p:nvSpPr>
        <p:spPr>
          <a:xfrm>
            <a:off x="5638680" y="2890080"/>
            <a:ext cx="1945080" cy="2782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4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080" cy="253440"/>
          </a:xfrm>
          <a:prstGeom prst="rect">
            <a:avLst/>
          </a:prstGeom>
          <a:ln>
            <a:noFill/>
          </a:ln>
        </p:spPr>
      </p:pic>
      <p:sp>
        <p:nvSpPr>
          <p:cNvPr id="241" name="CustomShape 7"/>
          <p:cNvSpPr/>
          <p:nvPr/>
        </p:nvSpPr>
        <p:spPr>
          <a:xfrm>
            <a:off x="5791320" y="1807560"/>
            <a:ext cx="2345400" cy="30348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42" name="CustomShape 8"/>
          <p:cNvSpPr/>
          <p:nvPr/>
        </p:nvSpPr>
        <p:spPr>
          <a:xfrm>
            <a:off x="274320" y="1900080"/>
            <a:ext cx="8594280" cy="1369440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CustomShape 9"/>
          <p:cNvSpPr/>
          <p:nvPr/>
        </p:nvSpPr>
        <p:spPr>
          <a:xfrm>
            <a:off x="914400" y="1097280"/>
            <a:ext cx="7497360" cy="440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/>
          </a:p>
          <a:p>
            <a:r>
              <a:rPr lang="en-US" sz="1000">
                <a:latin typeface="Arial"/>
              </a:rPr>
              <a:t>Сегодня большинство устройств обновляют свои экраны 60 раз в секунду. Если выполняется анимация или переход либо если пользователь прокручивает страницы, браузеру нужно соответствовать частоте обновления экрана устройства и выдавать по одной новой картинке (или кадру) при каждом обновлении экрана.</a:t>
            </a:r>
            <a:endParaRPr/>
          </a:p>
          <a:p>
            <a:endParaRPr/>
          </a:p>
          <a:p>
            <a:r>
              <a:rPr lang="en-US" sz="1000">
                <a:latin typeface="Arial"/>
              </a:rPr>
              <a:t>Каждый из этих кадров может длиться чуть более 16 мс (1 секунда / 60 = 16,66 мс). В реальности же браузеру нужно выполнить и еще кое-какие действия, потому вся ваша работа должна занимать не более 10 мс. Если не уложиться в эти рамки, частота кадров будет меньше, а контент начнет дергаться на экране. Часто эту ситуацию называют подвисанием, она отрицательно сказывается на восприятии пользователей.</a:t>
            </a:r>
            <a:endParaRPr/>
          </a:p>
        </p:txBody>
      </p:sp>
    </p:spTree>
  </p:cSld>
  <p:transition>
    <p:wipe dir="l"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1713960" y="1554480"/>
            <a:ext cx="5784120" cy="2239560"/>
          </a:xfrm>
          <a:prstGeom prst="rect">
            <a:avLst/>
          </a:prstGeom>
        </p:spPr>
        <p:txBody>
          <a:bodyPr lIns="90000" rIns="90000" tIns="45000" bIns="45000"/>
          <a:p>
            <a:pPr algn="just"/>
            <a:r>
              <a:rPr lang="en-US" sz="1500">
                <a:latin typeface="Arial"/>
              </a:rPr>
              <a:t>JavaScript часто используется для внесения визуальных изменений. Иногда это делается непосредственно путем переработки стилей, в других же случаях визуальные изменения являются результатом определенных вычислений, например поиска или сортировки тех или иных данных. Неправильно выбранные параметры времени и продолжительности выполнения JavaScript часто являются причиной проблем с производительностью, поэтому при любой возможности следует стараться свести влияние этого кода к минимуму</a:t>
            </a:r>
            <a:endParaRPr/>
          </a:p>
        </p:txBody>
      </p:sp>
      <p:sp>
        <p:nvSpPr>
          <p:cNvPr id="245" name="TextShape 2"/>
          <p:cNvSpPr txBox="1"/>
          <p:nvPr/>
        </p:nvSpPr>
        <p:spPr>
          <a:xfrm>
            <a:off x="114840" y="457200"/>
            <a:ext cx="8937720" cy="433800"/>
          </a:xfrm>
          <a:prstGeom prst="rect">
            <a:avLst/>
          </a:prstGeom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400">
                <a:latin typeface="Arial"/>
              </a:rPr>
              <a:t>Оптимизация выполнения JavaScript</a:t>
            </a:r>
            <a:endParaRPr/>
          </a:p>
        </p:txBody>
      </p:sp>
    </p:spTree>
  </p:cSld>
  <p:transition>
    <p:wipe dir="l"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